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1" r:id="rId4"/>
    <p:sldId id="259" r:id="rId5"/>
    <p:sldId id="272" r:id="rId6"/>
    <p:sldId id="271" r:id="rId7"/>
    <p:sldId id="264" r:id="rId8"/>
    <p:sldId id="263" r:id="rId9"/>
    <p:sldId id="260" r:id="rId10"/>
    <p:sldId id="262" r:id="rId11"/>
    <p:sldId id="268" r:id="rId12"/>
    <p:sldId id="267" r:id="rId13"/>
    <p:sldId id="269" r:id="rId14"/>
    <p:sldId id="270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2" y="11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919980-60F3-4789-A4C8-45E72B4273AF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288D0-81CF-45CA-94A7-DB0B5FAD9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8F5B3-D2A9-4050-8289-C7CFD419A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12152-0C79-4686-89AC-3DCA368D4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D4B8C-C452-4B54-8F5C-9C28DBC6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B5508-7865-428D-8DA3-151D630B195C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2668D-4B71-42FF-AEB9-70940F255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2634F-1145-4BEB-92DF-E666DADFA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23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DA7DF-0C6E-4B76-9C20-65018D95B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B4AC3-5691-42EB-B831-77D1F901D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24830-16A4-4E4A-BC5A-832BCDF52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077C-B9E7-46F1-A0DB-110EF94D86CD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2A998-6639-48D0-9E7B-618BA2DE4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E64CA-BB38-4E2D-A719-62BBFDBD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46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A9C7D1-7CD6-4EF0-97B2-B83074411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74B2B-967A-4122-8D1A-B0F38DA0B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7B12E-7405-4079-9015-D4F72E84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39900-0BCD-4940-AEE8-EEEC3FEDB986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1185-F617-4D89-85B1-A1C325B2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7486A-ABF8-4C02-8D08-553A694AF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7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5667-AC42-4C49-A720-7F871E180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D1939-2AFB-48E4-97EA-C1E02BE85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C1717-C658-4049-956B-FD1B4AF5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85087-2E83-434A-8E35-3638944A28FB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BAA86-05F2-4797-B30D-830239275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5E96-5F8F-4597-823B-3BB8BBB2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39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60BE9-4F6E-4B16-9A4F-48F6E153A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E749E-F7D5-4D50-9A32-34FAF451A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E0DA6-D8AD-4988-9FE4-AAF526BE6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3823-709F-4118-BC78-30CEF45433B5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6237B-DF6D-49C6-9BBB-41FB64378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62122-64B5-43B1-81E2-8803C235E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4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7A73-9464-41D5-829A-EF25D9E68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BEB7D-C6EA-4755-BFDC-2E3EB3ABC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CB062A-2B05-4D0C-812E-BBDDECF76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1D28D-A1F9-4E91-B5BC-C99755A2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99A8-90B8-408E-97F0-FB10CDCB013B}" type="datetime1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CCED9-85EB-46C7-8A29-0B829F48D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1E047-4A39-4B58-A3FF-C1222FC53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99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DB83-D7F0-4DF5-BE37-AD7D698C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89CB2-3ECB-4B05-A5B5-308DF8D76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AC814-7730-41FB-9313-E93EA442F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3298C-4009-4388-95F2-163F0B649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8C463A-07BE-4FC4-B7A2-EFDF30496F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1AECF-21D5-4B6A-96B1-CDC8DBC8D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75E70-594F-42D5-BE58-B707520FC6D9}" type="datetime1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B5254E-0200-44C4-AF71-1E7EFBBD6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BE446-6FD2-45C9-BCE8-1D0DE2818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79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742EF-0B1F-4BD5-A2C4-94F5E3F9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0C8819-A413-4BCF-AFCC-15E40694A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005BB-ABB6-415A-911D-C73721BD5E46}" type="datetime1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33DE99-735F-448F-8201-C556DF6DD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AFDC8F-FBF3-46DE-AD39-345A5891C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42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E0E449-0683-4477-91EF-BA8A661A8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41313-181D-433E-A2BC-C7CE443AAF71}" type="datetime1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A0CEDF-1297-45D0-B1A0-59F1C29B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93B67-58A4-4E12-8525-F095E148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37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AE34B-4229-404C-9C0F-57A1B2D53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3F418-4371-4D09-A6F3-25D314E4E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AF998-64A0-4CD2-9A7F-C01839296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F3EC8-E885-44A0-8550-D35B39191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162F-53D1-4917-AB95-AC9E700FE792}" type="datetime1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EE769-4F02-4D8C-9161-E14687A2D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A8560-9DEC-42E3-853B-BFF36FC0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27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7A990-5221-4ED8-92CA-2C39EAC24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690E0E-D64F-47FC-9802-196144A67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B2AFA7-EA86-4E5A-A68A-F7350EA41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2DA6B-96B8-4DD0-896B-316AC40F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13CB-630A-4413-9319-DCF81AA45888}" type="datetime1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66260-4662-40F7-A5E7-ABC3B46F4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2A39E-F987-46DC-94F5-2935ADDA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7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email">
            <a:alphaModFix amt="8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7DF16-1AA2-4E07-AE54-DCB3208D4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21ECF-CFFF-4FBB-8CE9-E69EA0939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E7B46-D967-4BD9-A398-8D07F0CF43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0492A-DCAD-4D3E-B8FE-998037041E6E}" type="datetime1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AD733-D021-46A3-AAF7-F11FB2DC0E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22609-AC6E-4AD9-AE3C-5DC4E4292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314" y="3175"/>
            <a:ext cx="6966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gency FB" panose="020B0503020202020204" pitchFamily="34" charset="0"/>
              </a:defRPr>
            </a:lvl1pPr>
          </a:lstStyle>
          <a:p>
            <a:fld id="{A88107EB-F0CF-4619-B319-FC9BFAEDAD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4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0" name="Picture 18" descr="Video Game Battlefield 1 HD Wallpaper by FLX-II">
            <a:extLst>
              <a:ext uri="{FF2B5EF4-FFF2-40B4-BE49-F238E27FC236}">
                <a16:creationId xmlns:a16="http://schemas.microsoft.com/office/drawing/2014/main" id="{3A5FEA78-CB95-46D6-9209-052BE0C4F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A537D4-EF83-41C5-808D-65A6040B1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435" y="1813206"/>
            <a:ext cx="10381129" cy="2387600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CPE-311/312 EMBEDDED SYSTEM</a:t>
            </a:r>
            <a:b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</a:br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PROJECT</a:t>
            </a:r>
            <a:b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</a:br>
            <a:r>
              <a:rPr lang="en-US" sz="98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&gt;Turret&lt;</a:t>
            </a:r>
            <a:endParaRPr lang="en-US" sz="72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4098" name="Picture 2" descr="Download Fo4 Mark 28 Nuke - Nuke Png PNG Image with No Background -  PNGkey.com">
            <a:extLst>
              <a:ext uri="{FF2B5EF4-FFF2-40B4-BE49-F238E27FC236}">
                <a16:creationId xmlns:a16="http://schemas.microsoft.com/office/drawing/2014/main" id="{2295DFB3-8B5B-4F84-812E-8B50F8E07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400000">
            <a:off x="4192730" y="-2668210"/>
            <a:ext cx="3806538" cy="152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6B069B-913A-4171-95A1-EB1F0ABD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28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 1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85F7E76-0134-4E5B-909A-2221C3A08D07}"/>
              </a:ext>
            </a:extLst>
          </p:cNvPr>
          <p:cNvGrpSpPr/>
          <p:nvPr/>
        </p:nvGrpSpPr>
        <p:grpSpPr>
          <a:xfrm>
            <a:off x="1797708" y="1216436"/>
            <a:ext cx="8064697" cy="5641564"/>
            <a:chOff x="2570184" y="963657"/>
            <a:chExt cx="8064697" cy="564156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523901D-89DA-4D09-841A-5D1AB241207D}"/>
                </a:ext>
              </a:extLst>
            </p:cNvPr>
            <p:cNvSpPr/>
            <p:nvPr/>
          </p:nvSpPr>
          <p:spPr>
            <a:xfrm>
              <a:off x="2570184" y="5279658"/>
              <a:ext cx="2229897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AADD269-3663-4E86-BCA9-1BB0D4FEF71B}"/>
                </a:ext>
              </a:extLst>
            </p:cNvPr>
            <p:cNvSpPr/>
            <p:nvPr/>
          </p:nvSpPr>
          <p:spPr>
            <a:xfrm>
              <a:off x="9373489" y="2217070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571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58E9A-F845-4BDF-AF93-C4E1E899D192}"/>
                </a:ext>
              </a:extLst>
            </p:cNvPr>
            <p:cNvSpPr/>
            <p:nvPr/>
          </p:nvSpPr>
          <p:spPr>
            <a:xfrm>
              <a:off x="2959274" y="4574716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DB9915-A818-4947-8BFB-091969597C32}"/>
                </a:ext>
              </a:extLst>
            </p:cNvPr>
            <p:cNvSpPr/>
            <p:nvPr/>
          </p:nvSpPr>
          <p:spPr>
            <a:xfrm>
              <a:off x="8690021" y="963657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6E2D352-40F9-4916-A054-1DD5B5AFE1E5}"/>
                </a:ext>
              </a:extLst>
            </p:cNvPr>
            <p:cNvSpPr/>
            <p:nvPr/>
          </p:nvSpPr>
          <p:spPr>
            <a:xfrm>
              <a:off x="2742916" y="4969348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459805-9EB2-4A05-90AB-9D9AAD4216C3}"/>
                </a:ext>
              </a:extLst>
            </p:cNvPr>
            <p:cNvSpPr/>
            <p:nvPr/>
          </p:nvSpPr>
          <p:spPr>
            <a:xfrm>
              <a:off x="9091043" y="1200466"/>
              <a:ext cx="1441940" cy="17848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FLOWCHART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BD8230-77A2-4290-89BA-C3D2C28905E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7080" y="1604483"/>
            <a:ext cx="7139233" cy="5169196"/>
          </a:xfrm>
          <a:prstGeom prst="rect">
            <a:avLst/>
          </a:prstGeom>
          <a:ln w="57150">
            <a:solidFill>
              <a:schemeClr val="bg2">
                <a:lumMod val="25000"/>
              </a:schemeClr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6D620C-117D-4D25-B7DD-DB4E7FE86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8105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TURRET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36B741-9282-4E73-A092-B69F3C3D1E29}"/>
              </a:ext>
            </a:extLst>
          </p:cNvPr>
          <p:cNvGrpSpPr/>
          <p:nvPr/>
        </p:nvGrpSpPr>
        <p:grpSpPr>
          <a:xfrm>
            <a:off x="436880" y="1481211"/>
            <a:ext cx="11318240" cy="4979035"/>
            <a:chOff x="436880" y="1481211"/>
            <a:chExt cx="11318240" cy="497903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C255BBF4-44B3-4B47-9FAF-5BE2C781DC1C}"/>
                </a:ext>
              </a:extLst>
            </p:cNvPr>
            <p:cNvSpPr/>
            <p:nvPr/>
          </p:nvSpPr>
          <p:spPr>
            <a:xfrm>
              <a:off x="436880" y="1481211"/>
              <a:ext cx="11318240" cy="4979035"/>
            </a:xfrm>
            <a:prstGeom prst="roundRect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E97F16D5-2AB0-46A4-B2BB-FFECD17A78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575136" y="3970729"/>
              <a:ext cx="3147646" cy="2108949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4919744D-F9C5-4C59-85E5-CFCEF49251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4588118" y="1690688"/>
              <a:ext cx="2892670" cy="2103193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160D606B-33E9-40B3-A890-D776FF481C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59943" y="1582172"/>
              <a:ext cx="2037033" cy="2211709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176BA48B-3E95-4D18-A5EA-EB2435C9EC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06882" y="1751081"/>
              <a:ext cx="1739604" cy="3574960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>
              <a:extLst>
                <a:ext uri="{FF2B5EF4-FFF2-40B4-BE49-F238E27FC236}">
                  <a16:creationId xmlns:a16="http://schemas.microsoft.com/office/drawing/2014/main" id="{92121199-E51B-400C-8433-21518D8B74F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771968" y="2796542"/>
              <a:ext cx="1626543" cy="3292129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54ECCF-D801-41D1-B8BF-79EA9AB1AD4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175"/>
            <a:stretch/>
          </p:blipFill>
          <p:spPr bwMode="auto">
            <a:xfrm>
              <a:off x="9964775" y="3429000"/>
              <a:ext cx="1355479" cy="241215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EF3D4D-42FE-42F6-B3EE-853798B5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3914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Turret Demo</a:t>
            </a:r>
          </a:p>
        </p:txBody>
      </p:sp>
      <p:pic>
        <p:nvPicPr>
          <p:cNvPr id="4" name="20240212_093359">
            <a:hlinkClick r:id="" action="ppaction://media"/>
            <a:extLst>
              <a:ext uri="{FF2B5EF4-FFF2-40B4-BE49-F238E27FC236}">
                <a16:creationId xmlns:a16="http://schemas.microsoft.com/office/drawing/2014/main" id="{6C1D20D6-777C-4F40-875D-2C3B2455FA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4029" y="1436745"/>
            <a:ext cx="9643941" cy="542125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BC1BF6-C6B3-46AE-8354-1FC3E2D9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72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CF8B0EC-9C4B-4EA5-A5B0-6A13EE44F5DA}"/>
              </a:ext>
            </a:extLst>
          </p:cNvPr>
          <p:cNvSpPr/>
          <p:nvPr/>
        </p:nvSpPr>
        <p:spPr>
          <a:xfrm>
            <a:off x="436880" y="1513840"/>
            <a:ext cx="11318240" cy="4979035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PROBLEM &amp;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C5364-893E-4238-9BBF-70FAD0859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248"/>
            <a:ext cx="10515600" cy="4351338"/>
          </a:xfrm>
        </p:spPr>
        <p:txBody>
          <a:bodyPr>
            <a:normAutofit/>
          </a:bodyPr>
          <a:lstStyle/>
          <a:p>
            <a:pPr algn="l" fontAlgn="base">
              <a:buFont typeface="+mj-lt"/>
              <a:buAutoNum type="arabicPeriod"/>
            </a:pP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 Problem Power consumption problem</a:t>
            </a:r>
          </a:p>
          <a:p>
            <a:pPr marL="0" indent="0" algn="l" fontAlgn="base">
              <a:buNone/>
            </a:pP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</a:t>
            </a: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Problem : Motor driver circuit draw too much current </a:t>
            </a:r>
          </a:p>
          <a:p>
            <a:pPr marL="0" indent="0" algn="l" fontAlgn="base">
              <a:buNone/>
            </a:pP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Solution : Use 2 separate source </a:t>
            </a:r>
          </a:p>
          <a:p>
            <a:pPr marL="0" indent="0" algn="l" fontAlgn="base">
              <a:buNone/>
            </a:pP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	1.) 12V1.5A for ESP32 &amp; Servo </a:t>
            </a:r>
          </a:p>
          <a:p>
            <a:pPr marL="0" indent="0" algn="l" fontAlgn="base">
              <a:buNone/>
            </a:pP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	</a:t>
            </a: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2.) 9V3.3A Battery for Motor &amp; Motor Driver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DE163-B25F-4D74-8414-71DAF50D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7500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4E20B4-5FC9-43FB-8B55-D724BC3C5E13}"/>
              </a:ext>
            </a:extLst>
          </p:cNvPr>
          <p:cNvSpPr/>
          <p:nvPr/>
        </p:nvSpPr>
        <p:spPr>
          <a:xfrm>
            <a:off x="436880" y="1513840"/>
            <a:ext cx="11318240" cy="4979035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PROBLEM &amp;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C5364-893E-4238-9BBF-70FAD0859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248"/>
            <a:ext cx="10515600" cy="4351338"/>
          </a:xfrm>
        </p:spPr>
        <p:txBody>
          <a:bodyPr>
            <a:normAutofit/>
          </a:bodyPr>
          <a:lstStyle/>
          <a:p>
            <a:pPr marL="0" indent="0" algn="l" fontAlgn="base">
              <a:buNone/>
            </a:pP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2. </a:t>
            </a: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I2C Addressing problem</a:t>
            </a:r>
          </a:p>
          <a:p>
            <a:pPr marL="0" indent="0" algn="l" fontAlgn="base">
              <a:buNone/>
            </a:pP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Problem : Could not find I2C address for PCA9685 servo driver </a:t>
            </a:r>
          </a:p>
          <a:p>
            <a:pPr marL="0" indent="0" algn="l" fontAlgn="base">
              <a:buNone/>
            </a:pPr>
            <a:r>
              <a:rPr lang="en-US" sz="3200" b="1" i="0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Solution : Control servo without PCA9685</a:t>
            </a:r>
          </a:p>
          <a:p>
            <a:pPr marL="0" indent="0" algn="l" fontAlgn="base">
              <a:buNone/>
            </a:pP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3. The wire</a:t>
            </a:r>
          </a:p>
          <a:p>
            <a:pPr marL="0" indent="0" algn="l" fontAlgn="base">
              <a:buNone/>
            </a:pPr>
            <a:r>
              <a:rPr lang="th-TH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</a:t>
            </a: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Problem : Not enough and broken jumper wire</a:t>
            </a:r>
          </a:p>
          <a:p>
            <a:pPr marL="0" indent="0" algn="l" fontAlgn="base">
              <a:buNone/>
            </a:pPr>
            <a:r>
              <a:rPr lang="th-TH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</a:t>
            </a: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Solution : Stealing</a:t>
            </a:r>
            <a:endParaRPr lang="en-US" sz="3200" b="1" i="0" dirty="0">
              <a:ln w="6600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95000"/>
                    <a:lumOff val="5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8F474-A439-456E-8DAD-F94176DB0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3091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348DA8D-EA87-4F15-8E40-1238CCFEC4FD}"/>
              </a:ext>
            </a:extLst>
          </p:cNvPr>
          <p:cNvSpPr/>
          <p:nvPr/>
        </p:nvSpPr>
        <p:spPr>
          <a:xfrm>
            <a:off x="436880" y="1513840"/>
            <a:ext cx="11318240" cy="4979035"/>
          </a:xfrm>
          <a:prstGeom prst="roundRect">
            <a:avLst/>
          </a:prstGeom>
          <a:solidFill>
            <a:schemeClr val="bg1">
              <a:alpha val="8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C5364-893E-4238-9BBF-70FAD0859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248"/>
            <a:ext cx="10515600" cy="4351338"/>
          </a:xfrm>
        </p:spPr>
        <p:txBody>
          <a:bodyPr/>
          <a:lstStyle/>
          <a:p>
            <a:pPr marL="0" indent="0" fontAlgn="base">
              <a:buNone/>
            </a:pPr>
            <a:r>
              <a:rPr lang="th-TH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	</a:t>
            </a:r>
            <a:r>
              <a:rPr lang="en-US" sz="3200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95000"/>
                      <a:lumOff val="5000"/>
                    </a:schemeClr>
                  </a:outerShdw>
                </a:effectLst>
                <a:latin typeface="Agency FB" panose="020B0503020202020204" pitchFamily="34" charset="0"/>
              </a:rPr>
              <a:t>From the process of building the turret with ESP32 MCU we have learned how to control servo motor using PWM signal, control motor with H-bridge motor driver, writing real-time controlling program with freeRTOS, receiving and sending data via WIFI with MQTT protocol and finally Robotic body design and movement planning.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DEAE921-606A-4B61-845E-3A4B555CB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91454" y="3877310"/>
            <a:ext cx="2810608" cy="281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CE674-9071-4608-B86E-6BE583169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6721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S2ENGINE HD - Military Base Pack DLC image - ModDB">
            <a:extLst>
              <a:ext uri="{FF2B5EF4-FFF2-40B4-BE49-F238E27FC236}">
                <a16:creationId xmlns:a16="http://schemas.microsoft.com/office/drawing/2014/main" id="{5D93EEE5-DFCE-46E5-861F-7291B081F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grayscl/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5F97D9-B1B0-4A60-A9A1-A16EC966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MEMBERS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21864E-DB08-4AA9-942C-D812125D94FC}"/>
              </a:ext>
            </a:extLst>
          </p:cNvPr>
          <p:cNvGrpSpPr/>
          <p:nvPr/>
        </p:nvGrpSpPr>
        <p:grpSpPr>
          <a:xfrm>
            <a:off x="-415273" y="2083478"/>
            <a:ext cx="3749302" cy="4774522"/>
            <a:chOff x="-415273" y="2083478"/>
            <a:chExt cx="3749302" cy="477452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EC1EEA4-4944-4CB1-B689-2A3574B870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15273" y="2622087"/>
              <a:ext cx="3749302" cy="423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3988AB-FD93-4F9A-A188-D11E50C7B027}"/>
                </a:ext>
              </a:extLst>
            </p:cNvPr>
            <p:cNvSpPr txBox="1"/>
            <p:nvPr/>
          </p:nvSpPr>
          <p:spPr>
            <a:xfrm>
              <a:off x="165918" y="2083478"/>
              <a:ext cx="29111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ทินภัทร สุมานิตย์</a:t>
              </a:r>
              <a:b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</a:br>
              <a:r>
                <a:rPr lang="en-US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2111311409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D68449D-3936-4E1B-B3E1-EAAE7D2B6B3A}"/>
              </a:ext>
            </a:extLst>
          </p:cNvPr>
          <p:cNvGrpSpPr/>
          <p:nvPr/>
        </p:nvGrpSpPr>
        <p:grpSpPr>
          <a:xfrm>
            <a:off x="3077018" y="2083478"/>
            <a:ext cx="3406401" cy="4774522"/>
            <a:chOff x="3077018" y="2083478"/>
            <a:chExt cx="3406401" cy="4774522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890BE352-B910-4129-BBBC-F7427C4C3D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7018" y="2844372"/>
              <a:ext cx="3406401" cy="4013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4768436-241F-4E9E-84CE-E88D2498A057}"/>
                </a:ext>
              </a:extLst>
            </p:cNvPr>
            <p:cNvSpPr txBox="1"/>
            <p:nvPr/>
          </p:nvSpPr>
          <p:spPr>
            <a:xfrm>
              <a:off x="3324668" y="2083478"/>
              <a:ext cx="29111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พันกวี จุลกระเศียร</a:t>
              </a:r>
              <a:b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</a:br>
              <a:r>
                <a:rPr lang="en-US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2111310609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973DC1E-69E6-4CE7-BE95-D5BCF99A80E8}"/>
              </a:ext>
            </a:extLst>
          </p:cNvPr>
          <p:cNvGrpSpPr/>
          <p:nvPr/>
        </p:nvGrpSpPr>
        <p:grpSpPr>
          <a:xfrm>
            <a:off x="6258147" y="2087736"/>
            <a:ext cx="3406401" cy="4770264"/>
            <a:chOff x="6258147" y="2087736"/>
            <a:chExt cx="3406401" cy="4770264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A29AC94B-5036-46DC-952E-57F658DD56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58147" y="3055506"/>
              <a:ext cx="3406401" cy="38024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AD0681-A19F-4A0D-8F73-4DCC8823839B}"/>
                </a:ext>
              </a:extLst>
            </p:cNvPr>
            <p:cNvSpPr txBox="1"/>
            <p:nvPr/>
          </p:nvSpPr>
          <p:spPr>
            <a:xfrm>
              <a:off x="6411047" y="2087736"/>
              <a:ext cx="29111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พัชพล ผดุงพจน์</a:t>
              </a:r>
              <a:b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</a:br>
              <a:r>
                <a:rPr lang="en-US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2111311060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0E90D93-110B-42FC-A9DD-43B8A86427F4}"/>
              </a:ext>
            </a:extLst>
          </p:cNvPr>
          <p:cNvGrpSpPr/>
          <p:nvPr/>
        </p:nvGrpSpPr>
        <p:grpSpPr>
          <a:xfrm>
            <a:off x="9014197" y="2083478"/>
            <a:ext cx="3475361" cy="4774522"/>
            <a:chOff x="9014197" y="2083478"/>
            <a:chExt cx="3475361" cy="47745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53B3334-0665-4B71-A806-EF301D9A093C}"/>
                </a:ext>
              </a:extLst>
            </p:cNvPr>
            <p:cNvSpPr txBox="1"/>
            <p:nvPr/>
          </p:nvSpPr>
          <p:spPr>
            <a:xfrm>
              <a:off x="9014197" y="2083478"/>
              <a:ext cx="29111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ณยศกร เพิ่มพูล</a:t>
              </a:r>
              <a:br>
                <a:rPr lang="th-TH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</a:br>
              <a:r>
                <a:rPr lang="en-US" sz="32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FC Galaxy" panose="020B0500040200020003" pitchFamily="34" charset="-34"/>
                  <a:ea typeface="+mj-ea"/>
                  <a:cs typeface="FC Galaxy" panose="020B0500040200020003" pitchFamily="34" charset="-34"/>
                </a:rPr>
                <a:t>2011310303</a:t>
              </a: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6A3998F-BCB1-4132-AAAE-85C1202648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083157" y="2607420"/>
              <a:ext cx="3406401" cy="4250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34CADD3-F275-49C8-A26B-00F3BA8B8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4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50D08A-4C2E-4081-A2CC-1CE37A63B6D2}"/>
              </a:ext>
            </a:extLst>
          </p:cNvPr>
          <p:cNvSpPr/>
          <p:nvPr/>
        </p:nvSpPr>
        <p:spPr>
          <a:xfrm>
            <a:off x="436880" y="1513840"/>
            <a:ext cx="11318240" cy="4979035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WHAT IS TURRET?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E99BD81A-11BB-4AD9-9FFA-377BBE26E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46220" y="3622431"/>
            <a:ext cx="5471288" cy="287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9A7C01A-DDBB-44B0-8237-F9D3EB5094D4}"/>
              </a:ext>
            </a:extLst>
          </p:cNvPr>
          <p:cNvGrpSpPr/>
          <p:nvPr/>
        </p:nvGrpSpPr>
        <p:grpSpPr>
          <a:xfrm>
            <a:off x="7910722" y="1855177"/>
            <a:ext cx="3272641" cy="4478243"/>
            <a:chOff x="8382002" y="1101649"/>
            <a:chExt cx="3922711" cy="6013525"/>
          </a:xfrm>
        </p:grpSpPr>
        <p:pic>
          <p:nvPicPr>
            <p:cNvPr id="2050" name="Picture 2" descr="เอเจนท์ VALORANT: Killjoy เป็น Sentinel จากเยอรมนี">
              <a:extLst>
                <a:ext uri="{FF2B5EF4-FFF2-40B4-BE49-F238E27FC236}">
                  <a16:creationId xmlns:a16="http://schemas.microsoft.com/office/drawing/2014/main" id="{3D974E7C-BE69-46AC-AE0D-37B322A15B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2" y="1101649"/>
              <a:ext cx="3922711" cy="6013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5392500-7A71-48A2-81D0-7A2AB29F6633}"/>
                </a:ext>
              </a:extLst>
            </p:cNvPr>
            <p:cNvSpPr/>
            <p:nvPr/>
          </p:nvSpPr>
          <p:spPr>
            <a:xfrm rot="1464317">
              <a:off x="10696683" y="1558260"/>
              <a:ext cx="663528" cy="11245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C3B4EBD-0F75-4C3C-AFF4-8ED79A002857}"/>
                </a:ext>
              </a:extLst>
            </p:cNvPr>
            <p:cNvSpPr/>
            <p:nvPr/>
          </p:nvSpPr>
          <p:spPr>
            <a:xfrm>
              <a:off x="9582152" y="4101267"/>
              <a:ext cx="865982" cy="1278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C0F6202-64EF-4AED-9027-761429D3ACE0}"/>
              </a:ext>
            </a:extLst>
          </p:cNvPr>
          <p:cNvGrpSpPr/>
          <p:nvPr/>
        </p:nvGrpSpPr>
        <p:grpSpPr>
          <a:xfrm>
            <a:off x="773388" y="2268415"/>
            <a:ext cx="3631558" cy="3075745"/>
            <a:chOff x="104775" y="1614488"/>
            <a:chExt cx="3810000" cy="3209925"/>
          </a:xfrm>
        </p:grpSpPr>
        <p:pic>
          <p:nvPicPr>
            <p:cNvPr id="2054" name="Picture 6" descr="Community Engineer strategy - Official TF2 Wiki | Official Team Fortress  Wiki">
              <a:extLst>
                <a:ext uri="{FF2B5EF4-FFF2-40B4-BE49-F238E27FC236}">
                  <a16:creationId xmlns:a16="http://schemas.microsoft.com/office/drawing/2014/main" id="{E0156D4D-E414-4335-8CB1-B1DF1D2455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775" y="1614488"/>
              <a:ext cx="3810000" cy="3209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36CC02-C7E4-4E6C-A9BF-8270FFFEDA88}"/>
                </a:ext>
              </a:extLst>
            </p:cNvPr>
            <p:cNvSpPr/>
            <p:nvPr/>
          </p:nvSpPr>
          <p:spPr>
            <a:xfrm rot="21355627">
              <a:off x="2602653" y="2047857"/>
              <a:ext cx="614426" cy="886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CFCF26-3B46-4844-92A3-0D3E0EF79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3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4BC7677-0E33-4A12-B213-9079E5B99BEA}"/>
              </a:ext>
            </a:extLst>
          </p:cNvPr>
          <p:cNvGrpSpPr/>
          <p:nvPr/>
        </p:nvGrpSpPr>
        <p:grpSpPr>
          <a:xfrm>
            <a:off x="2085564" y="1019907"/>
            <a:ext cx="7526985" cy="5732585"/>
            <a:chOff x="2093807" y="1125415"/>
            <a:chExt cx="7526985" cy="573258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73860A1-0F5F-428A-A2D2-24ABCA3EEFDC}"/>
                </a:ext>
              </a:extLst>
            </p:cNvPr>
            <p:cNvSpPr/>
            <p:nvPr/>
          </p:nvSpPr>
          <p:spPr>
            <a:xfrm>
              <a:off x="2093807" y="2510707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AAC042E-66B3-4389-84AD-A601406DE5F6}"/>
                </a:ext>
              </a:extLst>
            </p:cNvPr>
            <p:cNvSpPr/>
            <p:nvPr/>
          </p:nvSpPr>
          <p:spPr>
            <a:xfrm>
              <a:off x="7971088" y="4599493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C2EE125-599D-4935-9909-3DB815C16D14}"/>
                </a:ext>
              </a:extLst>
            </p:cNvPr>
            <p:cNvSpPr/>
            <p:nvPr/>
          </p:nvSpPr>
          <p:spPr>
            <a:xfrm>
              <a:off x="3635461" y="1205499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30EC1F-4663-4A91-A2B5-4771649D1E59}"/>
                </a:ext>
              </a:extLst>
            </p:cNvPr>
            <p:cNvSpPr/>
            <p:nvPr/>
          </p:nvSpPr>
          <p:spPr>
            <a:xfrm>
              <a:off x="6347119" y="5446369"/>
              <a:ext cx="2229897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3A68B5E-8C34-4A48-86FC-F6D98EB0CE5B}"/>
                </a:ext>
              </a:extLst>
            </p:cNvPr>
            <p:cNvSpPr/>
            <p:nvPr/>
          </p:nvSpPr>
          <p:spPr>
            <a:xfrm>
              <a:off x="8359400" y="5532437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D9CD08-638B-4ECA-B7F9-BDF5712995E6}"/>
                </a:ext>
              </a:extLst>
            </p:cNvPr>
            <p:cNvSpPr/>
            <p:nvPr/>
          </p:nvSpPr>
          <p:spPr>
            <a:xfrm>
              <a:off x="2438745" y="1125415"/>
              <a:ext cx="1441940" cy="17848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PROJECT OVERALL DIAGRAM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E74EDA2-A4B9-4C62-83D1-445DBA5F3AA1}"/>
              </a:ext>
            </a:extLst>
          </p:cNvPr>
          <p:cNvGrpSpPr/>
          <p:nvPr/>
        </p:nvGrpSpPr>
        <p:grpSpPr>
          <a:xfrm>
            <a:off x="2861311" y="1336564"/>
            <a:ext cx="5975492" cy="5222364"/>
            <a:chOff x="3446585" y="1147158"/>
            <a:chExt cx="6759010" cy="565137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BD0FC78E-2EA6-4AE0-B927-54C6FCAAE55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446585" y="1147158"/>
              <a:ext cx="6759010" cy="5651374"/>
            </a:xfrm>
            <a:prstGeom prst="rect">
              <a:avLst/>
            </a:prstGeom>
            <a:noFill/>
            <a:ln w="76200">
              <a:solidFill>
                <a:schemeClr val="bg2">
                  <a:lumMod val="2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6C818EBD-9986-4DFE-AC96-79CE45E06D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915502" y="1147158"/>
              <a:ext cx="3009501" cy="2350902"/>
            </a:xfrm>
            <a:prstGeom prst="rect">
              <a:avLst/>
            </a:prstGeom>
            <a:noFill/>
            <a:ln w="762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6857360E-1A79-4C50-AF13-73B97D1CEDA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152281" y="4319904"/>
              <a:ext cx="2967131" cy="2350902"/>
            </a:xfrm>
            <a:prstGeom prst="rect">
              <a:avLst/>
            </a:prstGeom>
            <a:noFill/>
            <a:ln w="76200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8A10E-5C1E-419E-AF3C-01A80CB44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5613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62E7A24-9CA1-4FBC-B112-BA5392F5FB75}"/>
              </a:ext>
            </a:extLst>
          </p:cNvPr>
          <p:cNvSpPr/>
          <p:nvPr/>
        </p:nvSpPr>
        <p:spPr>
          <a:xfrm>
            <a:off x="436880" y="1513840"/>
            <a:ext cx="11608582" cy="5265029"/>
          </a:xfrm>
          <a:prstGeom prst="roundRect">
            <a:avLst/>
          </a:prstGeom>
          <a:solidFill>
            <a:schemeClr val="bg1">
              <a:alpha val="8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Requirement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78AC123-1DB5-4173-BD2C-D4D81FFC8A8A}"/>
              </a:ext>
            </a:extLst>
          </p:cNvPr>
          <p:cNvGrpSpPr/>
          <p:nvPr/>
        </p:nvGrpSpPr>
        <p:grpSpPr>
          <a:xfrm>
            <a:off x="1081914" y="1593972"/>
            <a:ext cx="3472501" cy="3769336"/>
            <a:chOff x="2328863" y="1158488"/>
            <a:chExt cx="3472501" cy="3769336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83CC134-9C3E-4A29-B4D2-E7EB0598DA17}"/>
                </a:ext>
              </a:extLst>
            </p:cNvPr>
            <p:cNvSpPr/>
            <p:nvPr/>
          </p:nvSpPr>
          <p:spPr>
            <a:xfrm>
              <a:off x="2328863" y="1158488"/>
              <a:ext cx="2066925" cy="1451362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Moving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D8560A-0D93-4339-B928-D2A7BF01F77F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2609850"/>
              <a:ext cx="0" cy="2317974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2CA8BB0-78FD-42F2-8C23-E52BCDDC3559}"/>
                </a:ext>
              </a:extLst>
            </p:cNvPr>
            <p:cNvSpPr/>
            <p:nvPr/>
          </p:nvSpPr>
          <p:spPr>
            <a:xfrm>
              <a:off x="2995616" y="2740838"/>
              <a:ext cx="2805748" cy="688162"/>
            </a:xfrm>
            <a:prstGeom prst="roundRect">
              <a:avLst/>
            </a:prstGeom>
            <a:solidFill>
              <a:srgbClr val="EFF6F7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Horizontal 180 Degrees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31B7CB0B-ACF8-4FDC-867E-32233DCDA7BF}"/>
                </a:ext>
              </a:extLst>
            </p:cNvPr>
            <p:cNvSpPr/>
            <p:nvPr/>
          </p:nvSpPr>
          <p:spPr>
            <a:xfrm>
              <a:off x="2985477" y="3636158"/>
              <a:ext cx="2402643" cy="688162"/>
            </a:xfrm>
            <a:prstGeom prst="roundRect">
              <a:avLst/>
            </a:prstGeom>
            <a:solidFill>
              <a:srgbClr val="EFF6F7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Vertical 45 Degrees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DC65D90-FC00-448E-B5E3-06C13E0C5BD6}"/>
                </a:ext>
              </a:extLst>
            </p:cNvPr>
            <p:cNvCxnSpPr>
              <a:cxnSpLocks/>
            </p:cNvCxnSpPr>
            <p:nvPr/>
          </p:nvCxnSpPr>
          <p:spPr>
            <a:xfrm>
              <a:off x="2533036" y="3973305"/>
              <a:ext cx="452442" cy="0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010F18F-F9A9-44FC-99E6-1B240DBBB2DA}"/>
                </a:ext>
              </a:extLst>
            </p:cNvPr>
            <p:cNvCxnSpPr>
              <a:cxnSpLocks/>
            </p:cNvCxnSpPr>
            <p:nvPr/>
          </p:nvCxnSpPr>
          <p:spPr>
            <a:xfrm>
              <a:off x="2533036" y="3084305"/>
              <a:ext cx="452442" cy="0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33E99E7-2E7C-4112-8F3B-D55BFE93A1AB}"/>
              </a:ext>
            </a:extLst>
          </p:cNvPr>
          <p:cNvGrpSpPr/>
          <p:nvPr/>
        </p:nvGrpSpPr>
        <p:grpSpPr>
          <a:xfrm>
            <a:off x="4874333" y="1593972"/>
            <a:ext cx="2733676" cy="3165832"/>
            <a:chOff x="2328863" y="1158488"/>
            <a:chExt cx="2733676" cy="3165832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0BFEF1C1-5E6A-4903-BD8E-386434B6EEED}"/>
                </a:ext>
              </a:extLst>
            </p:cNvPr>
            <p:cNvSpPr/>
            <p:nvPr/>
          </p:nvSpPr>
          <p:spPr>
            <a:xfrm>
              <a:off x="2328863" y="1158488"/>
              <a:ext cx="2066925" cy="1451362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Shoot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38A5743-320D-4BA7-A649-6901010F0555}"/>
                </a:ext>
              </a:extLst>
            </p:cNvPr>
            <p:cNvCxnSpPr>
              <a:cxnSpLocks/>
            </p:cNvCxnSpPr>
            <p:nvPr/>
          </p:nvCxnSpPr>
          <p:spPr>
            <a:xfrm>
              <a:off x="2543175" y="2609850"/>
              <a:ext cx="0" cy="1529146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90D6CB3-02FA-4A18-A14C-E82852952551}"/>
                </a:ext>
              </a:extLst>
            </p:cNvPr>
            <p:cNvSpPr/>
            <p:nvPr/>
          </p:nvSpPr>
          <p:spPr>
            <a:xfrm>
              <a:off x="2995617" y="2740838"/>
              <a:ext cx="2066922" cy="688162"/>
            </a:xfrm>
            <a:prstGeom prst="roundRect">
              <a:avLst/>
            </a:prstGeom>
            <a:solidFill>
              <a:srgbClr val="EFF6F7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5 loads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C8AF35D2-950E-45F4-BFA8-E50CD24D6556}"/>
                </a:ext>
              </a:extLst>
            </p:cNvPr>
            <p:cNvSpPr/>
            <p:nvPr/>
          </p:nvSpPr>
          <p:spPr>
            <a:xfrm>
              <a:off x="2985478" y="3636158"/>
              <a:ext cx="2066922" cy="688162"/>
            </a:xfrm>
            <a:prstGeom prst="roundRect">
              <a:avLst/>
            </a:prstGeom>
            <a:solidFill>
              <a:srgbClr val="EFF6F7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gency FB" panose="020B0503020202020204" pitchFamily="34" charset="0"/>
                  <a:ea typeface="+mj-ea"/>
                  <a:cs typeface="+mj-cs"/>
                </a:rPr>
                <a:t>Rate &gt; 1 : 1 s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8FE7C30-7BC4-409E-9BDE-BD15F2E6A887}"/>
                </a:ext>
              </a:extLst>
            </p:cNvPr>
            <p:cNvCxnSpPr>
              <a:cxnSpLocks/>
            </p:cNvCxnSpPr>
            <p:nvPr/>
          </p:nvCxnSpPr>
          <p:spPr>
            <a:xfrm>
              <a:off x="2533036" y="3973305"/>
              <a:ext cx="452442" cy="0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E7C5D5E-BCAC-47B6-90F0-EDE02396C98F}"/>
                </a:ext>
              </a:extLst>
            </p:cNvPr>
            <p:cNvCxnSpPr>
              <a:cxnSpLocks/>
            </p:cNvCxnSpPr>
            <p:nvPr/>
          </p:nvCxnSpPr>
          <p:spPr>
            <a:xfrm>
              <a:off x="2533036" y="3084305"/>
              <a:ext cx="452442" cy="0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5A2E99C-B7CB-44EB-AB21-78A891323DAB}"/>
              </a:ext>
            </a:extLst>
          </p:cNvPr>
          <p:cNvGrpSpPr/>
          <p:nvPr/>
        </p:nvGrpSpPr>
        <p:grpSpPr>
          <a:xfrm>
            <a:off x="8571421" y="1760696"/>
            <a:ext cx="3183699" cy="2813784"/>
            <a:chOff x="1366569" y="1626188"/>
            <a:chExt cx="3183699" cy="281378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BD3162C-C57C-498F-AD8B-F6089D14137B}"/>
                </a:ext>
              </a:extLst>
            </p:cNvPr>
            <p:cNvCxnSpPr>
              <a:cxnSpLocks/>
              <a:endCxn id="47" idx="1"/>
            </p:cNvCxnSpPr>
            <p:nvPr/>
          </p:nvCxnSpPr>
          <p:spPr>
            <a:xfrm>
              <a:off x="1580880" y="4095891"/>
              <a:ext cx="452442" cy="0"/>
            </a:xfrm>
            <a:prstGeom prst="line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3B3F8A1-75F6-4159-8526-07F5A4509257}"/>
                </a:ext>
              </a:extLst>
            </p:cNvPr>
            <p:cNvGrpSpPr/>
            <p:nvPr/>
          </p:nvGrpSpPr>
          <p:grpSpPr>
            <a:xfrm>
              <a:off x="1366569" y="1626188"/>
              <a:ext cx="3183699" cy="2813784"/>
              <a:chOff x="2328863" y="1632942"/>
              <a:chExt cx="3183699" cy="2813784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3D501D45-C343-4753-99C3-5FA8C3B67DC3}"/>
                  </a:ext>
                </a:extLst>
              </p:cNvPr>
              <p:cNvSpPr/>
              <p:nvPr/>
            </p:nvSpPr>
            <p:spPr>
              <a:xfrm>
                <a:off x="2328863" y="1632942"/>
                <a:ext cx="3183699" cy="976907"/>
              </a:xfrm>
              <a:prstGeom prst="roundRect">
                <a:avLst/>
              </a:prstGeom>
              <a:solidFill>
                <a:schemeClr val="bg2">
                  <a:lumMod val="90000"/>
                </a:schemeClr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b="1" dirty="0">
                    <a:ln w="660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tx1"/>
                      </a:outerShdw>
                    </a:effectLst>
                    <a:latin typeface="Agency FB" panose="020B0503020202020204" pitchFamily="34" charset="0"/>
                    <a:ea typeface="+mj-ea"/>
                    <a:cs typeface="+mj-cs"/>
                  </a:rPr>
                  <a:t>Communication</a:t>
                </a:r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AA6EAAF6-974D-487A-9490-F65979B1955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43175" y="2609850"/>
                <a:ext cx="1" cy="1836876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F6B91807-0A82-4326-A500-27ED675D76E5}"/>
                  </a:ext>
                </a:extLst>
              </p:cNvPr>
              <p:cNvSpPr/>
              <p:nvPr/>
            </p:nvSpPr>
            <p:spPr>
              <a:xfrm>
                <a:off x="2995617" y="2740838"/>
                <a:ext cx="2066922" cy="688162"/>
              </a:xfrm>
              <a:prstGeom prst="roundRect">
                <a:avLst/>
              </a:prstGeom>
              <a:solidFill>
                <a:srgbClr val="EFF6F7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ln w="660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tx1"/>
                      </a:outerShdw>
                    </a:effectLst>
                    <a:latin typeface="Agency FB" panose="020B0503020202020204" pitchFamily="34" charset="0"/>
                    <a:ea typeface="+mj-ea"/>
                    <a:cs typeface="+mj-cs"/>
                  </a:rPr>
                  <a:t>App Control</a:t>
                </a:r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1E723DA4-D3D7-400A-A227-67F92505F565}"/>
                  </a:ext>
                </a:extLst>
              </p:cNvPr>
              <p:cNvSpPr/>
              <p:nvPr/>
            </p:nvSpPr>
            <p:spPr>
              <a:xfrm>
                <a:off x="2995616" y="3758564"/>
                <a:ext cx="2066922" cy="688162"/>
              </a:xfrm>
              <a:prstGeom prst="roundRect">
                <a:avLst/>
              </a:prstGeom>
              <a:solidFill>
                <a:srgbClr val="EFF6F7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ln w="660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tx1"/>
                      </a:outerShdw>
                    </a:effectLst>
                    <a:latin typeface="Agency FB" panose="020B0503020202020204" pitchFamily="34" charset="0"/>
                    <a:ea typeface="+mj-ea"/>
                    <a:cs typeface="+mj-cs"/>
                  </a:rPr>
                  <a:t>MQTT Protocol</a:t>
                </a: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F8414F6C-A635-47B2-BF44-B9BD0BB111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33036" y="3084305"/>
                <a:ext cx="452442" cy="0"/>
              </a:xfrm>
              <a:prstGeom prst="line">
                <a:avLst/>
              </a:prstGeom>
              <a:ln w="571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C8A643-D84B-441F-83CF-6740D44E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5</a:t>
            </a:fld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47E97B7-2D8B-4E81-9D69-3D7D8FF46806}"/>
              </a:ext>
            </a:extLst>
          </p:cNvPr>
          <p:cNvCxnSpPr>
            <a:cxnSpLocks/>
          </p:cNvCxnSpPr>
          <p:nvPr/>
        </p:nvCxnSpPr>
        <p:spPr>
          <a:xfrm>
            <a:off x="1296226" y="5232465"/>
            <a:ext cx="452442" cy="0"/>
          </a:xfrm>
          <a:prstGeom prst="line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BC5701C-8907-47D6-B10D-5AD54CE83DC4}"/>
              </a:ext>
            </a:extLst>
          </p:cNvPr>
          <p:cNvSpPr/>
          <p:nvPr/>
        </p:nvSpPr>
        <p:spPr>
          <a:xfrm>
            <a:off x="1738528" y="4875476"/>
            <a:ext cx="2402643" cy="688162"/>
          </a:xfrm>
          <a:prstGeom prst="roundRect">
            <a:avLst/>
          </a:prstGeom>
          <a:solidFill>
            <a:srgbClr val="EFF6F7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  <a:ea typeface="+mj-ea"/>
                <a:cs typeface="+mj-cs"/>
              </a:rPr>
              <a:t>1 Degree : 20 </a:t>
            </a:r>
            <a:r>
              <a:rPr lang="en-US" sz="24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  <a:ea typeface="+mj-ea"/>
                <a:cs typeface="+mj-cs"/>
              </a:rPr>
              <a:t>ms</a:t>
            </a:r>
            <a:endParaRPr lang="en-US" sz="24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gency FB" panose="020B05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392459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305DE7F-0074-4AA7-93F2-B3E599313C6F}"/>
              </a:ext>
            </a:extLst>
          </p:cNvPr>
          <p:cNvGrpSpPr/>
          <p:nvPr/>
        </p:nvGrpSpPr>
        <p:grpSpPr>
          <a:xfrm>
            <a:off x="1148916" y="1398881"/>
            <a:ext cx="9738609" cy="5279711"/>
            <a:chOff x="2093807" y="1486671"/>
            <a:chExt cx="9738609" cy="527971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C67F124-B149-432A-8B0E-CED2F6261A92}"/>
                </a:ext>
              </a:extLst>
            </p:cNvPr>
            <p:cNvSpPr/>
            <p:nvPr/>
          </p:nvSpPr>
          <p:spPr>
            <a:xfrm>
              <a:off x="2093807" y="2510707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2D159C-93EA-447B-AE5D-FC8228D4F8F8}"/>
                </a:ext>
              </a:extLst>
            </p:cNvPr>
            <p:cNvSpPr/>
            <p:nvPr/>
          </p:nvSpPr>
          <p:spPr>
            <a:xfrm>
              <a:off x="10294566" y="4537946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862B07-F485-4C87-875D-5130DA9A4934}"/>
                </a:ext>
              </a:extLst>
            </p:cNvPr>
            <p:cNvSpPr/>
            <p:nvPr/>
          </p:nvSpPr>
          <p:spPr>
            <a:xfrm>
              <a:off x="3604991" y="1486671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8CCF9CD-4506-4766-98D8-762162A4735F}"/>
                </a:ext>
              </a:extLst>
            </p:cNvPr>
            <p:cNvSpPr/>
            <p:nvPr/>
          </p:nvSpPr>
          <p:spPr>
            <a:xfrm>
              <a:off x="8903159" y="5440819"/>
              <a:ext cx="2229897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10C3B0-FA5D-4892-B962-E06241CD3B46}"/>
                </a:ext>
              </a:extLst>
            </p:cNvPr>
            <p:cNvSpPr/>
            <p:nvPr/>
          </p:nvSpPr>
          <p:spPr>
            <a:xfrm>
              <a:off x="10571024" y="5332532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404639-CF8F-4543-B1AD-F68AB103EA0B}"/>
                </a:ext>
              </a:extLst>
            </p:cNvPr>
            <p:cNvSpPr/>
            <p:nvPr/>
          </p:nvSpPr>
          <p:spPr>
            <a:xfrm>
              <a:off x="2343599" y="1562976"/>
              <a:ext cx="1441940" cy="17848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PROJECT PLAN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4D5CD4A-83D7-4593-BAFF-AB81A3763F4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8879" y="1665064"/>
            <a:ext cx="8794242" cy="4648603"/>
          </a:xfrm>
          <a:prstGeom prst="rect">
            <a:avLst/>
          </a:prstGeom>
          <a:ln w="57150">
            <a:solidFill>
              <a:schemeClr val="bg2">
                <a:lumMod val="25000"/>
              </a:schemeClr>
            </a:solidFill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5E820CD-AC06-45FA-AF30-557EFA144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17159" y="2592915"/>
            <a:ext cx="1808567" cy="4265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5FC77D-F612-4D5B-9D25-29DEEE850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3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PROJECT 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E10AF-42CA-464F-BFEF-CE0E8B342BA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479045"/>
            <a:ext cx="12192000" cy="38646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FA952B-9630-4688-8DCC-92ADA4282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5286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D41045A-B0AB-448F-9B98-0F63991D14AE}"/>
              </a:ext>
            </a:extLst>
          </p:cNvPr>
          <p:cNvGrpSpPr/>
          <p:nvPr/>
        </p:nvGrpSpPr>
        <p:grpSpPr>
          <a:xfrm>
            <a:off x="1644993" y="1387504"/>
            <a:ext cx="8902014" cy="5386175"/>
            <a:chOff x="2402918" y="1134725"/>
            <a:chExt cx="8902014" cy="538617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C3BAC7-2309-4278-8580-DB3D32086DEA}"/>
                </a:ext>
              </a:extLst>
            </p:cNvPr>
            <p:cNvSpPr/>
            <p:nvPr/>
          </p:nvSpPr>
          <p:spPr>
            <a:xfrm>
              <a:off x="8758263" y="5195337"/>
              <a:ext cx="2229897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C29C47-D4FF-474A-BAEA-DE2A6F12B356}"/>
                </a:ext>
              </a:extLst>
            </p:cNvPr>
            <p:cNvSpPr/>
            <p:nvPr/>
          </p:nvSpPr>
          <p:spPr>
            <a:xfrm>
              <a:off x="2402918" y="2513439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C08C9B-60DA-4EA0-B88F-4E07B135A18E}"/>
                </a:ext>
              </a:extLst>
            </p:cNvPr>
            <p:cNvSpPr/>
            <p:nvPr/>
          </p:nvSpPr>
          <p:spPr>
            <a:xfrm>
              <a:off x="9782105" y="4401220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7AE3A09-1C6E-4700-A430-08E2B7B699FB}"/>
                </a:ext>
              </a:extLst>
            </p:cNvPr>
            <p:cNvSpPr/>
            <p:nvPr/>
          </p:nvSpPr>
          <p:spPr>
            <a:xfrm>
              <a:off x="3635461" y="1205499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6D8B0F2-C1C2-47FA-9417-CEB011B20E9B}"/>
                </a:ext>
              </a:extLst>
            </p:cNvPr>
            <p:cNvSpPr/>
            <p:nvPr/>
          </p:nvSpPr>
          <p:spPr>
            <a:xfrm>
              <a:off x="10043540" y="5064002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96F5979-1439-4599-B96F-E9B245B81332}"/>
                </a:ext>
              </a:extLst>
            </p:cNvPr>
            <p:cNvSpPr/>
            <p:nvPr/>
          </p:nvSpPr>
          <p:spPr>
            <a:xfrm>
              <a:off x="2618967" y="1134725"/>
              <a:ext cx="1441940" cy="17848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CIRCUIT DESIGN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9273C78-9495-4663-90E7-08364337D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67863" y="1541218"/>
            <a:ext cx="7856274" cy="4815619"/>
          </a:xfrm>
          <a:prstGeom prst="rect">
            <a:avLst/>
          </a:prstGeom>
          <a:noFill/>
          <a:ln w="57150">
            <a:solidFill>
              <a:schemeClr val="bg2">
                <a:lumMod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E411D3-A223-467A-BFFD-5F03547A7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0074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3A0EAEF-6F25-462C-9685-3A03F73B552D}"/>
              </a:ext>
            </a:extLst>
          </p:cNvPr>
          <p:cNvGrpSpPr/>
          <p:nvPr/>
        </p:nvGrpSpPr>
        <p:grpSpPr>
          <a:xfrm>
            <a:off x="630200" y="1414126"/>
            <a:ext cx="10931597" cy="5078749"/>
            <a:chOff x="1287543" y="1161347"/>
            <a:chExt cx="10931597" cy="507874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8527415-E937-4247-AA46-69F8330E16C5}"/>
                </a:ext>
              </a:extLst>
            </p:cNvPr>
            <p:cNvSpPr/>
            <p:nvPr/>
          </p:nvSpPr>
          <p:spPr>
            <a:xfrm>
              <a:off x="9506791" y="4587461"/>
              <a:ext cx="2229897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B34BEB-82C1-4EB0-899D-CCF17631A32F}"/>
                </a:ext>
              </a:extLst>
            </p:cNvPr>
            <p:cNvSpPr/>
            <p:nvPr/>
          </p:nvSpPr>
          <p:spPr>
            <a:xfrm>
              <a:off x="1287543" y="2368519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976AE1-CFCA-4844-8535-AC257942AEA5}"/>
                </a:ext>
              </a:extLst>
            </p:cNvPr>
            <p:cNvSpPr/>
            <p:nvPr/>
          </p:nvSpPr>
          <p:spPr>
            <a:xfrm>
              <a:off x="10957748" y="4448389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3DD3AF-E14A-4C49-853D-52B87C3D0CDE}"/>
                </a:ext>
              </a:extLst>
            </p:cNvPr>
            <p:cNvSpPr/>
            <p:nvPr/>
          </p:nvSpPr>
          <p:spPr>
            <a:xfrm>
              <a:off x="2121425" y="1259650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F1796BA-0604-4A51-9FBB-05DD89A2FD21}"/>
                </a:ext>
              </a:extLst>
            </p:cNvPr>
            <p:cNvSpPr/>
            <p:nvPr/>
          </p:nvSpPr>
          <p:spPr>
            <a:xfrm>
              <a:off x="9024339" y="4914533"/>
              <a:ext cx="1261392" cy="1325563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7E16D8B-A789-4CCD-992F-2508479357B9}"/>
                </a:ext>
              </a:extLst>
            </p:cNvPr>
            <p:cNvSpPr/>
            <p:nvPr/>
          </p:nvSpPr>
          <p:spPr>
            <a:xfrm>
              <a:off x="1425660" y="1161347"/>
              <a:ext cx="1441940" cy="178484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7F71A4-15DB-408C-86E3-B95DDA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gency FB" panose="020B0503020202020204" pitchFamily="34" charset="0"/>
              </a:rPr>
              <a:t>DATAFLOW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1ED48-9C20-425D-B402-DBE67446E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2952" y="1690688"/>
            <a:ext cx="9826095" cy="4059481"/>
          </a:xfrm>
          <a:prstGeom prst="rect">
            <a:avLst/>
          </a:prstGeom>
          <a:ln w="57150">
            <a:solidFill>
              <a:schemeClr val="bg2">
                <a:lumMod val="25000"/>
              </a:schemeClr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10930F-D7C1-4BBD-B019-827AF8EF7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107EB-F0CF-4619-B319-FC9BFAEDAD2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870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239</Words>
  <Application>Microsoft Office PowerPoint</Application>
  <PresentationFormat>Widescreen</PresentationFormat>
  <Paragraphs>56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Agency FB</vt:lpstr>
      <vt:lpstr>Arial</vt:lpstr>
      <vt:lpstr>Calibri</vt:lpstr>
      <vt:lpstr>Calibri Light</vt:lpstr>
      <vt:lpstr>FC Galaxy</vt:lpstr>
      <vt:lpstr>Office Theme</vt:lpstr>
      <vt:lpstr>CPE-311/312 EMBEDDED SYSTEM PROJECT &gt;Turret&lt;</vt:lpstr>
      <vt:lpstr>MEMBERS</vt:lpstr>
      <vt:lpstr>WHAT IS TURRET?</vt:lpstr>
      <vt:lpstr>PROJECT OVERALL DIAGRAM</vt:lpstr>
      <vt:lpstr>Requirement</vt:lpstr>
      <vt:lpstr>PROJECT PLAN</vt:lpstr>
      <vt:lpstr>PROJECT PLAN</vt:lpstr>
      <vt:lpstr>CIRCUIT DESIGN</vt:lpstr>
      <vt:lpstr>DATAFLOW</vt:lpstr>
      <vt:lpstr>FLOWCHART</vt:lpstr>
      <vt:lpstr>TURRET</vt:lpstr>
      <vt:lpstr>Turret Demo</vt:lpstr>
      <vt:lpstr>PROBLEM &amp; SOLUTION</vt:lpstr>
      <vt:lpstr>PROBLEM &amp; SOLUTION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CPE-311/312 Project -Turret-</dc:title>
  <dc:creator>Tinnapat Sumanit</dc:creator>
  <cp:lastModifiedBy>Tinnapat Sumanit</cp:lastModifiedBy>
  <cp:revision>55</cp:revision>
  <dcterms:created xsi:type="dcterms:W3CDTF">2024-02-06T03:42:21Z</dcterms:created>
  <dcterms:modified xsi:type="dcterms:W3CDTF">2024-02-13T02:42:00Z</dcterms:modified>
</cp:coreProperties>
</file>

<file path=docProps/thumbnail.jpeg>
</file>